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7" r:id="rId1"/>
  </p:sldMasterIdLst>
  <p:notesMasterIdLst>
    <p:notesMasterId r:id="rId13"/>
  </p:notesMasterIdLst>
  <p:sldIdLst>
    <p:sldId id="256" r:id="rId2"/>
    <p:sldId id="257" r:id="rId3"/>
    <p:sldId id="298" r:id="rId4"/>
    <p:sldId id="292" r:id="rId5"/>
    <p:sldId id="293" r:id="rId6"/>
    <p:sldId id="296" r:id="rId7"/>
    <p:sldId id="295" r:id="rId8"/>
    <p:sldId id="297" r:id="rId9"/>
    <p:sldId id="299" r:id="rId10"/>
    <p:sldId id="300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1CC"/>
    <a:srgbClr val="CC3399"/>
    <a:srgbClr val="BE128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5" d="100"/>
          <a:sy n="105" d="100"/>
        </p:scale>
        <p:origin x="36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Prihodki za izvajanje javne službe</a:t>
            </a:r>
            <a:endParaRPr lang="en-US"/>
          </a:p>
        </c:rich>
      </c:tx>
      <c:layout>
        <c:manualLayout>
          <c:xMode val="edge"/>
          <c:yMode val="edge"/>
          <c:x val="0.12296866797900262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2489124015748031"/>
          <c:y val="0.21242199803149606"/>
          <c:w val="0.35213533464566932"/>
          <c:h val="0.528203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 za izvajanje javne službe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List1!$A$2:$A$3</c:f>
              <c:strCache>
                <c:ptCount val="2"/>
                <c:pt idx="0">
                  <c:v>MIZŠ</c:v>
                </c:pt>
                <c:pt idx="1">
                  <c:v>Občina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5215000</c:v>
                </c:pt>
                <c:pt idx="1">
                  <c:v>447000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Prihodki za izvajanje javne službe</a:t>
            </a:r>
            <a:endParaRPr lang="en-US"/>
          </a:p>
        </c:rich>
      </c:tx>
      <c:layout>
        <c:manualLayout>
          <c:xMode val="edge"/>
          <c:yMode val="edge"/>
          <c:x val="0.12296866797900262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1893600721784777"/>
          <c:y val="0.1780469980314961"/>
          <c:w val="0.34171866797900263"/>
          <c:h val="0.512578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 za izvajanje javne službe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349B-4507-A131-476748764D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List1!$A$2:$A$4</c:f>
              <c:strCache>
                <c:ptCount val="3"/>
                <c:pt idx="0">
                  <c:v>prihodki ostalih uporabnikov javnih sredstev</c:v>
                </c:pt>
                <c:pt idx="1">
                  <c:v>prihodki učencev</c:v>
                </c:pt>
                <c:pt idx="2">
                  <c:v>prihodki vrtca - otr.mal.Krka in Zagradec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11600</c:v>
                </c:pt>
                <c:pt idx="1">
                  <c:v>545000</c:v>
                </c:pt>
                <c:pt idx="2">
                  <c:v>92000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356250000000002"/>
          <c:y val="0.67472810039370079"/>
          <c:w val="0.53912499999999997"/>
          <c:h val="0.290896899606299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Prihodki</a:t>
            </a:r>
            <a:r>
              <a:rPr lang="en-US"/>
              <a:t> </a:t>
            </a:r>
            <a:r>
              <a:rPr lang="sl-SI"/>
              <a:t>tržne dejavnosti</a:t>
            </a:r>
            <a:endParaRPr lang="en-US"/>
          </a:p>
        </c:rich>
      </c:tx>
      <c:layout>
        <c:manualLayout>
          <c:xMode val="edge"/>
          <c:yMode val="edge"/>
          <c:x val="0.12296866797900262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23727673884514436"/>
          <c:y val="0.2467969980314961"/>
          <c:w val="0.34171866797900263"/>
          <c:h val="0.512578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 za izvajanje javne službe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List1!$A$2:$A$3</c:f>
              <c:strCache>
                <c:ptCount val="2"/>
                <c:pt idx="0">
                  <c:v>prihodki od prehrane-delavske malice</c:v>
                </c:pt>
                <c:pt idx="1">
                  <c:v>prihodki od uporabnin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43000</c:v>
                </c:pt>
                <c:pt idx="1">
                  <c:v>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Stroški in odhodki</a:t>
            </a:r>
            <a:endParaRPr lang="en-US"/>
          </a:p>
        </c:rich>
      </c:tx>
      <c:layout>
        <c:manualLayout>
          <c:xMode val="edge"/>
          <c:yMode val="edge"/>
          <c:x val="0.31880200131233594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23727673884514436"/>
          <c:y val="0.2467969980314961"/>
          <c:w val="0.34171866797900263"/>
          <c:h val="0.512578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Stroški in odhodki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List1!$A$2:$A$6</c:f>
              <c:strCache>
                <c:ptCount val="5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5098000</c:v>
                </c:pt>
                <c:pt idx="1">
                  <c:v>717800</c:v>
                </c:pt>
                <c:pt idx="2">
                  <c:v>500800</c:v>
                </c:pt>
                <c:pt idx="3">
                  <c:v>35000</c:v>
                </c:pt>
                <c:pt idx="4">
                  <c:v>23000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B6614-FEE4-4D61-B15B-F25246A6D495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8107E-A365-4A32-B194-A8013A75BE4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07119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da 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514B1E-FD8B-4891-9AB3-A420745DB241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3910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5654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1120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4504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kartice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9340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nično ali neresni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42945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4647-91CF-4228-A3F7-7240CB67178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909745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1CFE-88DF-494F-8EA2-F40C0CD1BAC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24277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87458-D703-4881-A497-365EEDE3B9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77518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96441A2-0695-4BB4-AFB3-6F413BEA673D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9935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95817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43578F9-A95D-49F6-8600-694981B012E0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07198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DA9A9-4E65-4349-BBCC-9C06F319C082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6397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47B99-84D9-47DB-8DF5-A317CFE110CF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0886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15835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9128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49887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  <p:sldLayoutId id="2147483982" r:id="rId15"/>
    <p:sldLayoutId id="21474839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2306687"/>
          </a:xfrm>
        </p:spPr>
        <p:txBody>
          <a:bodyPr/>
          <a:lstStyle/>
          <a:p>
            <a:pPr algn="ctr"/>
            <a:r>
              <a:rPr lang="sl-SI" dirty="0" smtClean="0">
                <a:solidFill>
                  <a:schemeClr val="accent6">
                    <a:lumMod val="75000"/>
                  </a:schemeClr>
                </a:solidFill>
              </a:rPr>
              <a:t>FINANČNI NAČRT za leto </a:t>
            </a:r>
            <a:r>
              <a:rPr lang="sl-SI" dirty="0" smtClean="0">
                <a:solidFill>
                  <a:schemeClr val="accent6">
                    <a:lumMod val="75000"/>
                  </a:schemeClr>
                </a:solidFill>
              </a:rPr>
              <a:t>2019</a:t>
            </a:r>
            <a:endParaRPr lang="sl-SI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4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2439822963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127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863916924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1309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7844408" cy="288032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lphaUcPeriod"/>
            </a:pPr>
            <a:endParaRPr lang="sl-SI" sz="2400" dirty="0" smtClean="0">
              <a:solidFill>
                <a:srgbClr val="7030A0"/>
              </a:solidFill>
            </a:endParaRPr>
          </a:p>
          <a:p>
            <a:pPr marL="457200" indent="-457200">
              <a:buAutoNum type="alphaUcPeriod"/>
            </a:pPr>
            <a:r>
              <a:rPr lang="sl-SI" sz="2400" dirty="0" smtClean="0">
                <a:solidFill>
                  <a:srgbClr val="7030A0"/>
                </a:solidFill>
              </a:rPr>
              <a:t>FINANČNI </a:t>
            </a:r>
            <a:r>
              <a:rPr lang="sl-SI" sz="2400" dirty="0" smtClean="0">
                <a:solidFill>
                  <a:srgbClr val="7030A0"/>
                </a:solidFill>
              </a:rPr>
              <a:t>NAČRT po načelu DENARNEGA TOKA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r>
              <a:rPr lang="sl-SI" sz="2400" dirty="0" smtClean="0">
                <a:solidFill>
                  <a:srgbClr val="BE128D"/>
                </a:solidFill>
              </a:rPr>
              <a:t>FINANČNI NAČRT po načelu NASTANKA POSLOVNEGA DOGODKA </a:t>
            </a:r>
            <a:endParaRPr lang="sl-SI" sz="2400" dirty="0">
              <a:solidFill>
                <a:srgbClr val="BE12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7844408" cy="2880320"/>
          </a:xfrm>
          <a:noFill/>
        </p:spPr>
        <p:txBody>
          <a:bodyPr>
            <a:normAutofit/>
          </a:bodyPr>
          <a:lstStyle/>
          <a:p>
            <a:pPr marL="457200" indent="-457200">
              <a:buAutoNum type="alphaUcPeriod"/>
            </a:pPr>
            <a:endParaRPr lang="sl-SI" sz="2400" dirty="0" smtClean="0">
              <a:solidFill>
                <a:srgbClr val="7030A0"/>
              </a:solidFill>
            </a:endParaRPr>
          </a:p>
          <a:p>
            <a:pPr algn="ctr"/>
            <a:r>
              <a:rPr lang="sl-SI" sz="2400" b="1" i="1" dirty="0" smtClean="0">
                <a:solidFill>
                  <a:srgbClr val="7030A0"/>
                </a:solidFill>
              </a:rPr>
              <a:t>FINANČNI </a:t>
            </a:r>
            <a:r>
              <a:rPr lang="sl-SI" sz="2400" b="1" i="1" dirty="0" smtClean="0">
                <a:solidFill>
                  <a:srgbClr val="7030A0"/>
                </a:solidFill>
              </a:rPr>
              <a:t>NAČRT po načelu DENARNEGA TOKA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86704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4158208" cy="862608"/>
          </a:xfrm>
        </p:spPr>
        <p:txBody>
          <a:bodyPr/>
          <a:lstStyle/>
          <a:p>
            <a:r>
              <a:rPr lang="sl-SI" dirty="0" smtClean="0">
                <a:solidFill>
                  <a:srgbClr val="7030A0"/>
                </a:solidFill>
              </a:rPr>
              <a:t>PRIHODKI</a:t>
            </a:r>
            <a:endParaRPr lang="sl-SI" dirty="0">
              <a:solidFill>
                <a:srgbClr val="7030A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71600" y="1628800"/>
            <a:ext cx="7715200" cy="4467200"/>
          </a:xfrm>
        </p:spPr>
        <p:txBody>
          <a:bodyPr>
            <a:normAutofit lnSpcReduction="10000"/>
          </a:bodyPr>
          <a:lstStyle/>
          <a:p>
            <a:r>
              <a:rPr lang="sl-SI" sz="2400" dirty="0" smtClean="0"/>
              <a:t>PRIHODKI ZA IZVAJANJE JAVNE SLUŽBE: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MIZŠ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OBČINE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iz javnih agencij (shema šolskega sadja)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iz državnega proračuna EU </a:t>
            </a:r>
            <a:r>
              <a:rPr lang="sl-SI" sz="1800" dirty="0" smtClean="0"/>
              <a:t>(SIO 2020)</a:t>
            </a:r>
            <a:endParaRPr lang="sl-SI" sz="1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Drugi prihodki za izvajanje javne službe (plačila učencev malice, kosila, ŠVN…)</a:t>
            </a:r>
          </a:p>
          <a:p>
            <a:pPr>
              <a:buFont typeface="Wingdings" panose="05000000000000000000" pitchFamily="2" charset="2"/>
              <a:buChar char="v"/>
            </a:pPr>
            <a:endParaRPr lang="sl-SI" sz="1800" dirty="0" smtClean="0"/>
          </a:p>
          <a:p>
            <a:pPr lvl="0"/>
            <a:r>
              <a:rPr lang="sl-SI" sz="2400" dirty="0"/>
              <a:t>PRIHODKI </a:t>
            </a:r>
            <a:r>
              <a:rPr lang="sl-SI" sz="2400" dirty="0" smtClean="0"/>
              <a:t>OD PRODAJE BLAGA IN STORITEV NA TRGU </a:t>
            </a:r>
            <a:endParaRPr lang="sl-SI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/>
              <a:t>Prejeta sredstva </a:t>
            </a:r>
            <a:r>
              <a:rPr lang="sl-SI" sz="1800" dirty="0" smtClean="0"/>
              <a:t>- delavske malice (OŠ in Vrtec)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/>
              <a:t>Prejeta sredstva </a:t>
            </a:r>
            <a:r>
              <a:rPr lang="sl-SI" sz="1800" dirty="0" smtClean="0"/>
              <a:t>– uporabnine šolskih prostorov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51024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4158208" cy="862608"/>
          </a:xfrm>
        </p:spPr>
        <p:txBody>
          <a:bodyPr/>
          <a:lstStyle/>
          <a:p>
            <a:r>
              <a:rPr lang="sl-SI" dirty="0" smtClean="0">
                <a:solidFill>
                  <a:srgbClr val="7030A0"/>
                </a:solidFill>
              </a:rPr>
              <a:t>ODHODKI</a:t>
            </a:r>
            <a:endParaRPr lang="sl-SI" dirty="0">
              <a:solidFill>
                <a:srgbClr val="7030A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71600" y="1628800"/>
            <a:ext cx="7715200" cy="4467200"/>
          </a:xfrm>
        </p:spPr>
        <p:txBody>
          <a:bodyPr>
            <a:normAutofit lnSpcReduction="10000"/>
          </a:bodyPr>
          <a:lstStyle/>
          <a:p>
            <a:r>
              <a:rPr lang="sl-SI" sz="2400" dirty="0" smtClean="0"/>
              <a:t>ODHODKI ZA IZVAJANJE JAVNE SLUŽBE: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Plače in drugi izdatki zaposlenim ter prispevki delodajalcev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Izdatki za blago in storitve za izvajanje javne službe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Investicijski odhodki</a:t>
            </a:r>
          </a:p>
          <a:p>
            <a:pPr>
              <a:buFont typeface="Wingdings" panose="05000000000000000000" pitchFamily="2" charset="2"/>
              <a:buChar char="v"/>
            </a:pPr>
            <a:endParaRPr lang="sl-SI" sz="1800" dirty="0" smtClean="0"/>
          </a:p>
          <a:p>
            <a:pPr lvl="0"/>
            <a:r>
              <a:rPr lang="sl-SI" sz="2400" dirty="0" smtClean="0"/>
              <a:t>ODHODKI IZ NASLOVA PRODAJE BLAGA IN STORITEV NA TRGU </a:t>
            </a:r>
            <a:endParaRPr lang="sl-SI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Plače in drugi izdatki zaposlenim iz naslova prodaje blaga in storitev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Prispevki delodajalcev za socialno varnost iz </a:t>
            </a:r>
            <a:r>
              <a:rPr lang="sl-SI" sz="1800" dirty="0"/>
              <a:t>naslova prodaje blaga in </a:t>
            </a:r>
            <a:r>
              <a:rPr lang="sl-SI" sz="1800" dirty="0" smtClean="0"/>
              <a:t>storitev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Izdatki za blago in storitve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79846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838200"/>
            <a:ext cx="7859216" cy="1143000"/>
          </a:xfrm>
        </p:spPr>
        <p:txBody>
          <a:bodyPr/>
          <a:lstStyle/>
          <a:p>
            <a:r>
              <a:rPr lang="sl-SI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Vir financiranja - </a:t>
            </a:r>
            <a:r>
              <a:rPr lang="sl-SI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OBČINA</a:t>
            </a:r>
            <a:endParaRPr lang="sl-SI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4243536"/>
          </a:xfrm>
        </p:spPr>
        <p:txBody>
          <a:bodyPr>
            <a:normAutofit fontScale="92500" lnSpcReduction="10000"/>
          </a:bodyPr>
          <a:lstStyle/>
          <a:p>
            <a:r>
              <a:rPr lang="sl-SI" sz="1600" dirty="0" smtClean="0"/>
              <a:t>Dodatna sistemizacija in varstvo vozačev		126.500 €</a:t>
            </a:r>
          </a:p>
          <a:p>
            <a:endParaRPr lang="sl-SI" sz="1600" dirty="0" smtClean="0"/>
          </a:p>
          <a:p>
            <a:r>
              <a:rPr lang="sl-SI" sz="1600" dirty="0" smtClean="0"/>
              <a:t>Stroški za uporabo prostora in opreme			280.000 €</a:t>
            </a:r>
          </a:p>
          <a:p>
            <a:endParaRPr lang="sl-SI" sz="1600" dirty="0" smtClean="0"/>
          </a:p>
          <a:p>
            <a:r>
              <a:rPr lang="sl-SI" sz="1600" dirty="0" smtClean="0"/>
              <a:t>Sredstva za gorivo in vzdrževanje </a:t>
            </a:r>
            <a:r>
              <a:rPr lang="sl-SI" sz="1600" dirty="0" err="1" smtClean="0"/>
              <a:t>Hyundai</a:t>
            </a:r>
            <a:r>
              <a:rPr lang="sl-SI" sz="1600" dirty="0" smtClean="0"/>
              <a:t>		    3.500 €</a:t>
            </a:r>
          </a:p>
          <a:p>
            <a:endParaRPr lang="sl-SI" sz="1600" dirty="0" smtClean="0"/>
          </a:p>
          <a:p>
            <a:r>
              <a:rPr lang="sl-SI" sz="1600" dirty="0" smtClean="0"/>
              <a:t>Investicijsko vzdrževanje			 			  37.000 €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i="1" dirty="0" smtClean="0"/>
              <a:t>Nabava sredstev v okviru projekta SIO 2020 (20.000 €)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i="1" dirty="0" smtClean="0"/>
              <a:t>Obnova zasilne razsvetljave na matični šoli in podružnični šoli Višnja Gora (17.000 €)</a:t>
            </a:r>
          </a:p>
          <a:p>
            <a:endParaRPr lang="sl-SI" sz="1600" dirty="0" smtClean="0"/>
          </a:p>
          <a:p>
            <a:r>
              <a:rPr lang="sl-SI" sz="1600" dirty="0" smtClean="0">
                <a:solidFill>
                  <a:srgbClr val="002060"/>
                </a:solidFill>
              </a:rPr>
              <a:t>Večja investicijska dela – direktno občina: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sz="1600" dirty="0" smtClean="0">
                <a:solidFill>
                  <a:srgbClr val="002060"/>
                </a:solidFill>
              </a:rPr>
              <a:t>Zamenjava energenta na podružnični šoli Višnja Gora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sz="1600" dirty="0" smtClean="0">
                <a:solidFill>
                  <a:srgbClr val="002060"/>
                </a:solidFill>
              </a:rPr>
              <a:t>Prenova sanitarij v Stični</a:t>
            </a:r>
          </a:p>
          <a:p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421654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187624" y="1916832"/>
            <a:ext cx="7700392" cy="2736304"/>
          </a:xfrm>
        </p:spPr>
        <p:txBody>
          <a:bodyPr>
            <a:norm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algn="ctr"/>
            <a:r>
              <a:rPr lang="sl-SI" sz="2400" b="1" i="1" dirty="0" smtClean="0">
                <a:solidFill>
                  <a:srgbClr val="BE128D"/>
                </a:solidFill>
              </a:rPr>
              <a:t>FINANČNI </a:t>
            </a:r>
            <a:r>
              <a:rPr lang="sl-SI" sz="2400" b="1" i="1" dirty="0">
                <a:solidFill>
                  <a:srgbClr val="BE128D"/>
                </a:solidFill>
              </a:rPr>
              <a:t>NAČRT po načelu NASTANKA POSLOVNEGA DOGODKA </a:t>
            </a:r>
          </a:p>
          <a:p>
            <a:endParaRPr lang="sl-SI" sz="2400" dirty="0"/>
          </a:p>
          <a:p>
            <a:endParaRPr lang="sl-SI" sz="2400" dirty="0" smtClean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pPr algn="ctr"/>
            <a:endParaRPr lang="sl-SI" sz="2800" dirty="0" smtClean="0">
              <a:solidFill>
                <a:srgbClr val="BE128D"/>
              </a:solidFill>
            </a:endParaRP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7362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2997997104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4664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4155077720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3769407"/>
      </p:ext>
    </p:extLst>
  </p:cSld>
  <p:clrMapOvr>
    <a:masterClrMapping/>
  </p:clrMapOvr>
</p:sld>
</file>

<file path=ppt/theme/theme1.xml><?xml version="1.0" encoding="utf-8"?>
<a:theme xmlns:a="http://schemas.openxmlformats.org/drawingml/2006/main" name="Šelest">
  <a:themeElements>
    <a:clrScheme name="Rdeče-vijolična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Šeles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Šeles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184</TotalTime>
  <Words>191</Words>
  <Application>Microsoft Office PowerPoint</Application>
  <PresentationFormat>Diaprojekcija na zaslonu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Wingdings</vt:lpstr>
      <vt:lpstr>Wingdings 3</vt:lpstr>
      <vt:lpstr>Šelest</vt:lpstr>
      <vt:lpstr>FINANČNI NAČRT za leto 2019</vt:lpstr>
      <vt:lpstr>PowerPointova predstavitev</vt:lpstr>
      <vt:lpstr>PowerPointova predstavitev</vt:lpstr>
      <vt:lpstr>PRIHODKI</vt:lpstr>
      <vt:lpstr>ODHODKI</vt:lpstr>
      <vt:lpstr>        Vir financiranja - OBČINA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Melita</cp:lastModifiedBy>
  <cp:revision>56</cp:revision>
  <dcterms:created xsi:type="dcterms:W3CDTF">2017-02-23T06:44:16Z</dcterms:created>
  <dcterms:modified xsi:type="dcterms:W3CDTF">2019-02-20T09:21:48Z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Coins And Clouds</vt:lpwstr>
  </property>
  <property fmtid="{D5CDD505-2E9C-101B-9397-08002B2CF9AE}" pid="3" name="Style">
    <vt:lpwstr>P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</vt:lpwstr>
  </property>
</Properties>
</file>